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8" r:id="rId8"/>
    <p:sldId id="273" r:id="rId9"/>
    <p:sldId id="270" r:id="rId10"/>
    <p:sldId id="262" r:id="rId11"/>
    <p:sldId id="263" r:id="rId12"/>
    <p:sldId id="264" r:id="rId13"/>
    <p:sldId id="272" r:id="rId14"/>
    <p:sldId id="271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650C-8135-46B6-BD62-DA3BEBD1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15E03-51FD-43F4-BBDE-65C65E32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8B9D-74AA-415F-9AD9-3CD816D6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0E2F0-D07E-45ED-A278-88ABD485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FAB4-BC3C-4C77-8D72-F46467EA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A51D-9956-4765-842A-4E4507E9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E5087-27B0-46A8-AED2-DE2B60157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64C1-2E51-4864-AC48-62BA3E8A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AF19-FDD5-4723-A143-5FA8B143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AC32-2354-4025-B6A5-AB12863A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7B90C-5CAE-4291-B791-11F0C85BF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9F285-48ED-47CE-AB9B-D6446F835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8B12-97C8-47B5-B8F5-B5D8CCF8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76405-4D1E-48C2-B5AE-6871247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1DF23-EB90-40D5-9E3B-65FEE9DC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477D-54D7-4CBA-86C6-DA3607E0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85FB-B1A0-4571-9BFF-25D63FDD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74F86-820D-4C93-9D3E-C33168AA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CB03-F94F-46B6-8E31-34AB46A5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93FF-B1F0-4290-A1FD-3C095B4C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AB0C-E3BC-485A-8953-A1E266A9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BE9B8-35D4-4537-8F86-500A43D1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7477-B7C5-4E9C-BED7-C1BE02D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B4E77-D18D-4A6D-B12F-91E578FE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C86FD-7BA4-43EB-85CE-6E04167A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CA88-4D18-4660-AEBF-AADE219A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3173D-B7A4-4DA0-8131-58BC06A2D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C0000-8EA1-4CAE-83AF-04C43DEB8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836B8-934E-4ED1-9AB2-F72AF8CD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F6179-95E2-410B-8BF7-933C5077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C02F0-3DC2-4D70-A42B-714CBFFA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F4CF-DDB1-47CB-A781-F291E147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BCD8D-ED2E-402B-A98C-BB5A253E5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AABF-EB63-4D53-ACA5-15DCB6738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825A9-0B77-4984-9EA7-5B39BBCB2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9356D-9B47-4C1C-825D-C52AFB630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C4F84-8C3D-421C-A79A-C6E65F32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BCDAB-DCF3-4FE2-9CA8-86BA4DF1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71B9C-B434-4F0A-9BA8-834A941D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F524-8C76-41AF-9A4A-FBB36C17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9CEF5-A27D-4149-915B-433B9245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0CA8F-D764-4FFC-B46A-2CABB284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A052C-C5CC-456C-B7C1-A1670497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8F65E-A090-4FEA-A547-C11331EC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3180D-5797-4738-84A4-9DFE076F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72142-21FC-4081-8532-923FD41D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1A3C-60A7-494D-908B-A50447DE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FE2B-55B4-4CC1-83C6-53A3412C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6FE56-F701-4A64-A84E-9D6A024A9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133E8-EFC0-43D4-94A6-0F1D4139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369D-1BC2-41B7-B36C-D051F8F5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0847B-FB69-443C-860B-4F0DC336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2905-5317-45CE-B360-AB027619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C6373-1625-4403-BC12-1754A67D8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D2EE5-49C0-4303-8A31-3280FE5F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79C05-BC58-4A2D-A8C4-9F71AAD1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BC21-3EA3-4EA8-8051-6BBCD571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0706B-78B6-40D1-A4AC-F95E9629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CA4D3-0E27-489E-892F-347A7D1A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05A49-F29B-4C38-8487-34193719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739D5-7DCB-4421-A672-9635E2F37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6240-FB16-4DD1-8F8C-7A13EF3A554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E4DF8-2C84-4595-8F20-2C8B48A1E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0E4E-4E9E-4BB1-8F79-869A9D314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E827-C029-4675-8259-9DA502AE2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Models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DDE55-43A0-4CC9-978C-99DC8665F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Comparing Models</a:t>
            </a:r>
          </a:p>
          <a:p>
            <a:r>
              <a:rPr lang="en-US"/>
              <a:t>Geoff Hulten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0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8CAB-83B9-4A3B-97FA-B3B1BE5F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Models using 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C0FA-0B6F-439A-9791-A230671E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845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IF: Model1 – Bound &gt; Model2 + Bound</a:t>
            </a: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E5EBD0-FC95-4F1E-B98B-8A8E0B174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85718"/>
              </p:ext>
            </p:extLst>
          </p:nvPr>
        </p:nvGraphicFramePr>
        <p:xfrm>
          <a:off x="716768" y="2517934"/>
          <a:ext cx="4205961" cy="3793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987">
                  <a:extLst>
                    <a:ext uri="{9D8B030D-6E8A-4147-A177-3AD203B41FA5}">
                      <a16:colId xmlns:a16="http://schemas.microsoft.com/office/drawing/2014/main" val="1772856887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248375153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1874843533"/>
                    </a:ext>
                  </a:extLst>
                </a:gridCol>
              </a:tblGrid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Model(89%) – Bound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Model(80%) + Bound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429415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57030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909903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4129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1295505-0F27-49A5-BC0F-CDB374136106}"/>
              </a:ext>
            </a:extLst>
          </p:cNvPr>
          <p:cNvSpPr/>
          <p:nvPr/>
        </p:nvSpPr>
        <p:spPr>
          <a:xfrm>
            <a:off x="2204581" y="3529207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4759E8-73E3-4D4E-A712-4780243255AA}"/>
              </a:ext>
            </a:extLst>
          </p:cNvPr>
          <p:cNvSpPr/>
          <p:nvPr/>
        </p:nvSpPr>
        <p:spPr>
          <a:xfrm>
            <a:off x="3570962" y="35292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79F22-9349-42CC-8F5F-1F54D2DBC1D8}"/>
              </a:ext>
            </a:extLst>
          </p:cNvPr>
          <p:cNvSpPr/>
          <p:nvPr/>
        </p:nvSpPr>
        <p:spPr>
          <a:xfrm>
            <a:off x="2204581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CAF6B6-3A40-4A88-ABE7-2DDFA49BB6D2}"/>
              </a:ext>
            </a:extLst>
          </p:cNvPr>
          <p:cNvSpPr/>
          <p:nvPr/>
        </p:nvSpPr>
        <p:spPr>
          <a:xfrm>
            <a:off x="3570962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87F804-A18F-446B-AF68-69236BD5ED7A}"/>
              </a:ext>
            </a:extLst>
          </p:cNvPr>
          <p:cNvSpPr/>
          <p:nvPr/>
        </p:nvSpPr>
        <p:spPr>
          <a:xfrm>
            <a:off x="2218499" y="54271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AC06C3-6D77-4A21-861B-16BBFE5411D7}"/>
              </a:ext>
            </a:extLst>
          </p:cNvPr>
          <p:cNvSpPr/>
          <p:nvPr/>
        </p:nvSpPr>
        <p:spPr>
          <a:xfrm>
            <a:off x="3598798" y="5421528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66EAC1-7F68-4FC5-91CB-64A184B04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286" y="2185134"/>
            <a:ext cx="3683084" cy="22137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1ECF11-205F-40E6-8B05-E81FD1993DD3}"/>
              </a:ext>
            </a:extLst>
          </p:cNvPr>
          <p:cNvSpPr txBox="1"/>
          <p:nvPr/>
        </p:nvSpPr>
        <p:spPr>
          <a:xfrm>
            <a:off x="1573377" y="6341120"/>
            <a:ext cx="246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AD9B7C3-D087-4C45-A76F-8477577F8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979" y="3292018"/>
            <a:ext cx="3683084" cy="22137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FEEC50-5152-4DEA-B8BD-ECE5856D2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672" y="4337942"/>
            <a:ext cx="3683084" cy="2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FE54-D6CA-4DDB-9AC2-0D1AE012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Sided Bounds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B9339A-14B5-4240-8EF3-4027D54CD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873" y="1825625"/>
            <a:ext cx="72457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6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748E-1CF8-4C12-8A8C-9DF3DCB3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848478"/>
          </a:xfrm>
        </p:spPr>
        <p:txBody>
          <a:bodyPr/>
          <a:lstStyle/>
          <a:p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C1EA-2972-489D-BD93-7E122B30F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66733"/>
            <a:ext cx="10515600" cy="4351338"/>
          </a:xfrm>
        </p:spPr>
        <p:txBody>
          <a:bodyPr/>
          <a:lstStyle/>
          <a:p>
            <a:r>
              <a:rPr lang="en-US" dirty="0"/>
              <a:t>Instead of dividing training data into two parts (train &amp; validation).</a:t>
            </a:r>
          </a:p>
          <a:p>
            <a:r>
              <a:rPr lang="en-US" dirty="0"/>
              <a:t>Divide it into K parts and loop over them</a:t>
            </a:r>
          </a:p>
          <a:p>
            <a:pPr lvl="1"/>
            <a:r>
              <a:rPr lang="en-US" dirty="0"/>
              <a:t>Hold out one part for validation, train on remaining data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ADF59F-CE17-4C0C-AE6C-4761C0D3E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76264"/>
              </p:ext>
            </p:extLst>
          </p:nvPr>
        </p:nvGraphicFramePr>
        <p:xfrm>
          <a:off x="2716133" y="2740275"/>
          <a:ext cx="595532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1065">
                  <a:extLst>
                    <a:ext uri="{9D8B030D-6E8A-4147-A177-3AD203B41FA5}">
                      <a16:colId xmlns:a16="http://schemas.microsoft.com/office/drawing/2014/main" val="3001054815"/>
                    </a:ext>
                  </a:extLst>
                </a:gridCol>
                <a:gridCol w="1191065">
                  <a:extLst>
                    <a:ext uri="{9D8B030D-6E8A-4147-A177-3AD203B41FA5}">
                      <a16:colId xmlns:a16="http://schemas.microsoft.com/office/drawing/2014/main" val="2344223426"/>
                    </a:ext>
                  </a:extLst>
                </a:gridCol>
                <a:gridCol w="1191065">
                  <a:extLst>
                    <a:ext uri="{9D8B030D-6E8A-4147-A177-3AD203B41FA5}">
                      <a16:colId xmlns:a16="http://schemas.microsoft.com/office/drawing/2014/main" val="2242648490"/>
                    </a:ext>
                  </a:extLst>
                </a:gridCol>
                <a:gridCol w="1191065">
                  <a:extLst>
                    <a:ext uri="{9D8B030D-6E8A-4147-A177-3AD203B41FA5}">
                      <a16:colId xmlns:a16="http://schemas.microsoft.com/office/drawing/2014/main" val="3061743977"/>
                    </a:ext>
                  </a:extLst>
                </a:gridCol>
                <a:gridCol w="1191065">
                  <a:extLst>
                    <a:ext uri="{9D8B030D-6E8A-4147-A177-3AD203B41FA5}">
                      <a16:colId xmlns:a16="http://schemas.microsoft.com/office/drawing/2014/main" val="3223209499"/>
                    </a:ext>
                  </a:extLst>
                </a:gridCol>
              </a:tblGrid>
              <a:tr h="286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67617"/>
                  </a:ext>
                </a:extLst>
              </a:tr>
              <a:tr h="286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71223"/>
                  </a:ext>
                </a:extLst>
              </a:tr>
              <a:tr h="286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969588"/>
                  </a:ext>
                </a:extLst>
              </a:tr>
              <a:tr h="2869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359357"/>
                  </a:ext>
                </a:extLst>
              </a:tr>
              <a:tr h="2869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716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7A5D09-CE57-4EE5-BE46-9D8B7B015E0F}"/>
              </a:ext>
            </a:extLst>
          </p:cNvPr>
          <p:cNvSpPr txBox="1"/>
          <p:nvPr/>
        </p:nvSpPr>
        <p:spPr>
          <a:xfrm>
            <a:off x="2073007" y="266996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E6DB1-7D46-448C-BE1C-96E0C86F37EB}"/>
              </a:ext>
            </a:extLst>
          </p:cNvPr>
          <p:cNvSpPr txBox="1"/>
          <p:nvPr/>
        </p:nvSpPr>
        <p:spPr>
          <a:xfrm>
            <a:off x="2067606" y="3109607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DA83F-5F9A-449A-B94B-F1EBDA0D1FFE}"/>
              </a:ext>
            </a:extLst>
          </p:cNvPr>
          <p:cNvSpPr txBox="1"/>
          <p:nvPr/>
        </p:nvSpPr>
        <p:spPr>
          <a:xfrm>
            <a:off x="2070307" y="346770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F463B6-ABFA-40EE-A709-07CF3A6EE72C}"/>
              </a:ext>
            </a:extLst>
          </p:cNvPr>
          <p:cNvSpPr txBox="1"/>
          <p:nvPr/>
        </p:nvSpPr>
        <p:spPr>
          <a:xfrm>
            <a:off x="2067605" y="3833725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BAE60-DF53-4188-9C4B-C386DD11BE68}"/>
              </a:ext>
            </a:extLst>
          </p:cNvPr>
          <p:cNvSpPr txBox="1"/>
          <p:nvPr/>
        </p:nvSpPr>
        <p:spPr>
          <a:xfrm>
            <a:off x="2067604" y="42014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CFE07D-1B67-4EF5-A179-9E14857C3207}"/>
              </a:ext>
            </a:extLst>
          </p:cNvPr>
          <p:cNvSpPr/>
          <p:nvPr/>
        </p:nvSpPr>
        <p:spPr>
          <a:xfrm>
            <a:off x="3774383" y="4687409"/>
            <a:ext cx="1116037" cy="3618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Train 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F88D2F-68D4-4CAF-B766-793C83714AC6}"/>
              </a:ext>
            </a:extLst>
          </p:cNvPr>
          <p:cNvSpPr/>
          <p:nvPr/>
        </p:nvSpPr>
        <p:spPr>
          <a:xfrm>
            <a:off x="5807165" y="4687409"/>
            <a:ext cx="1116037" cy="361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Validate 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E49DF663-D436-49B7-8EDA-4CCEB5A023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8396" y="5655262"/>
                <a:ext cx="4302024" cy="9011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𝐶𝑜𝑟𝑟𝑒𝑐𝑡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E49DF663-D436-49B7-8EDA-4CCEB5A02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96" y="5655262"/>
                <a:ext cx="4302024" cy="901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5">
                <a:extLst>
                  <a:ext uri="{FF2B5EF4-FFF2-40B4-BE49-F238E27FC236}">
                    <a16:creationId xmlns:a16="http://schemas.microsoft.com/office/drawing/2014/main" id="{FAED00B9-6617-4402-8AD0-2F8782B3AE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199" y="5647142"/>
                <a:ext cx="5181600" cy="901147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𝐴𝑐𝑐𝑢𝑟𝑎𝑐𝑦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𝐶𝑉</m:t>
                              </m:r>
                            </m:sub>
                          </m:sSub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Content Placeholder 5">
                <a:extLst>
                  <a:ext uri="{FF2B5EF4-FFF2-40B4-BE49-F238E27FC236}">
                    <a16:creationId xmlns:a16="http://schemas.microsoft.com/office/drawing/2014/main" id="{FAED00B9-6617-4402-8AD0-2F8782B3A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5647142"/>
                <a:ext cx="5181600" cy="901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3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881E-12BA-4A51-B06F-5E45BCF0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 pseudo-code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F9753-F6C7-458A-99C2-24ACD13F919D}"/>
              </a:ext>
            </a:extLst>
          </p:cNvPr>
          <p:cNvSpPr txBox="1"/>
          <p:nvPr/>
        </p:nvSpPr>
        <p:spPr>
          <a:xfrm>
            <a:off x="838200" y="1496391"/>
            <a:ext cx="10809849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totalCorrect</a:t>
            </a:r>
            <a:r>
              <a:rPr lang="en-US" dirty="0"/>
              <a:t> = 0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range(K):</a:t>
            </a:r>
          </a:p>
          <a:p>
            <a:r>
              <a:rPr lang="en-US" dirty="0"/>
              <a:t>     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                    = </a:t>
            </a:r>
            <a:r>
              <a:rPr lang="en-US" dirty="0" err="1"/>
              <a:t>GetAllDataExceptFold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     (</a:t>
            </a:r>
            <a:r>
              <a:rPr lang="en-US" dirty="0" err="1"/>
              <a:t>foldValidationX</a:t>
            </a:r>
            <a:r>
              <a:rPr lang="en-US" dirty="0"/>
              <a:t>, </a:t>
            </a:r>
            <a:r>
              <a:rPr lang="en-US" dirty="0" err="1"/>
              <a:t>foldValidationY</a:t>
            </a:r>
            <a:r>
              <a:rPr lang="en-US" dirty="0"/>
              <a:t>) = </a:t>
            </a:r>
            <a:r>
              <a:rPr lang="en-US" dirty="0" err="1"/>
              <a:t>GetDataInFold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do feature engineering/selection on 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</a:t>
            </a:r>
            <a:r>
              <a:rPr lang="en-US" dirty="0" err="1"/>
              <a:t>featurize</a:t>
            </a:r>
            <a:r>
              <a:rPr lang="en-US" dirty="0"/>
              <a:t> </a:t>
            </a:r>
            <a:r>
              <a:rPr lang="en-US" dirty="0" err="1"/>
              <a:t>foldValidationX</a:t>
            </a:r>
            <a:r>
              <a:rPr lang="en-US" dirty="0"/>
              <a:t> using the same method you used on </a:t>
            </a:r>
            <a:r>
              <a:rPr lang="en-US"/>
              <a:t>foldTrainX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totalCorrect</a:t>
            </a:r>
            <a:r>
              <a:rPr lang="en-US" dirty="0"/>
              <a:t> += </a:t>
            </a:r>
            <a:r>
              <a:rPr lang="en-US" dirty="0" err="1"/>
              <a:t>CountCorrect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foldValidationX</a:t>
            </a:r>
            <a:r>
              <a:rPr lang="en-US" dirty="0"/>
              <a:t>), </a:t>
            </a:r>
            <a:r>
              <a:rPr lang="en-US" dirty="0" err="1"/>
              <a:t>foldValidationY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accuracy = </a:t>
            </a:r>
            <a:r>
              <a:rPr lang="en-US" dirty="0" err="1"/>
              <a:t>totalCorrect</a:t>
            </a:r>
            <a:r>
              <a:rPr lang="en-US" dirty="0"/>
              <a:t>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upper = accuracy +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  <a:p>
            <a:r>
              <a:rPr lang="en-US" dirty="0"/>
              <a:t>lower  = accuracy -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147506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530F-4B87-4D11-9E01-A9001FF1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B274-1D5F-4A36-99FE-73563B62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 = 5 or 10 – </a:t>
            </a:r>
            <a:r>
              <a:rPr lang="en-US" b="1" i="1" dirty="0"/>
              <a:t>k-fold cross validation</a:t>
            </a:r>
          </a:p>
          <a:p>
            <a:pPr lvl="1"/>
            <a:r>
              <a:rPr lang="en-US" dirty="0"/>
              <a:t>Do this in almost every situation</a:t>
            </a:r>
          </a:p>
          <a:p>
            <a:endParaRPr lang="en-US" dirty="0"/>
          </a:p>
          <a:p>
            <a:r>
              <a:rPr lang="en-US" dirty="0"/>
              <a:t>K = n – </a:t>
            </a:r>
            <a:r>
              <a:rPr lang="en-US" b="1" i="1" dirty="0"/>
              <a:t>Leave out one cross validation</a:t>
            </a:r>
          </a:p>
          <a:p>
            <a:pPr lvl="1"/>
            <a:r>
              <a:rPr lang="en-US" dirty="0"/>
              <a:t>Do this if you have very little data</a:t>
            </a:r>
          </a:p>
          <a:p>
            <a:pPr lvl="1"/>
            <a:endParaRPr lang="en-US" dirty="0"/>
          </a:p>
          <a:p>
            <a:r>
              <a:rPr lang="en-US" dirty="0"/>
              <a:t>And be careful of:</a:t>
            </a:r>
          </a:p>
          <a:p>
            <a:pPr lvl="1"/>
            <a:r>
              <a:rPr lang="en-US" dirty="0"/>
              <a:t>Time series</a:t>
            </a:r>
          </a:p>
          <a:p>
            <a:pPr lvl="1"/>
            <a:r>
              <a:rPr lang="en-US" dirty="0"/>
              <a:t>Dependencies (e.g. spam campaigns)</a:t>
            </a:r>
          </a:p>
          <a:p>
            <a:pPr lvl="1"/>
            <a:r>
              <a:rPr lang="en-US" dirty="0"/>
              <a:t>Other violations of independence assumptions</a:t>
            </a:r>
          </a:p>
        </p:txBody>
      </p:sp>
    </p:spTree>
    <p:extLst>
      <p:ext uri="{BB962C8B-B14F-4D97-AF65-F5344CB8AC3E}">
        <p14:creationId xmlns:p14="http://schemas.microsoft.com/office/powerpoint/2010/main" val="2430851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C2D9-34EA-4224-97BE-4DC2F2FB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Does LOTS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4DB2-89CF-4436-96A7-A94A7A36C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type of feature selection, for each parameter setting…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C6DE49-35FA-4844-805F-E8AC16D5C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99756"/>
              </p:ext>
            </p:extLst>
          </p:nvPr>
        </p:nvGraphicFramePr>
        <p:xfrm>
          <a:off x="1455803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.598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.00592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5.29E-23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1C9C24-ACF0-4C25-9A82-FE94024CA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54428"/>
              </p:ext>
            </p:extLst>
          </p:nvPr>
        </p:nvGraphicFramePr>
        <p:xfrm>
          <a:off x="6856608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.3677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C158DA-524A-45E5-A1B7-A2A91AF3911A}"/>
              </a:ext>
            </a:extLst>
          </p:cNvPr>
          <p:cNvSpPr txBox="1"/>
          <p:nvPr/>
        </p:nvSpPr>
        <p:spPr>
          <a:xfrm>
            <a:off x="1987496" y="50633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Bounds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8B97FD-EB2A-400D-972A-A4CCDA0FDEF7}"/>
              </a:ext>
            </a:extLst>
          </p:cNvPr>
          <p:cNvSpPr txBox="1"/>
          <p:nvPr/>
        </p:nvSpPr>
        <p:spPr>
          <a:xfrm>
            <a:off x="7300937" y="5063331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99.9% Bounds</a:t>
            </a:r>
          </a:p>
        </p:txBody>
      </p:sp>
    </p:spTree>
    <p:extLst>
      <p:ext uri="{BB962C8B-B14F-4D97-AF65-F5344CB8AC3E}">
        <p14:creationId xmlns:p14="http://schemas.microsoft.com/office/powerpoint/2010/main" val="68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B7F3-9BA5-44B0-B297-9C3F5D12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9571-10AC-44F9-859C-CC6CFF7F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think about your measurements: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Independent test data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Think of statistical estimates instead of point estimates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 suspicious of small gains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Get lots of </a:t>
            </a:r>
            <a:r>
              <a:rPr lang="en-US"/>
              <a:t>data!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0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AD12-9060-4C53-B060-8A78EB5F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good is a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E15E-0D20-491D-A958-DB222A09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predict how well a model will perform when deployed to customers</a:t>
            </a:r>
          </a:p>
          <a:p>
            <a:endParaRPr lang="en-US" dirty="0"/>
          </a:p>
          <a:p>
            <a:r>
              <a:rPr lang="en-US" dirty="0"/>
              <a:t>Use data:</a:t>
            </a:r>
          </a:p>
          <a:p>
            <a:pPr lvl="1"/>
            <a:r>
              <a:rPr lang="en-US" dirty="0"/>
              <a:t>Train</a:t>
            </a:r>
          </a:p>
          <a:p>
            <a:pPr lvl="1"/>
            <a:r>
              <a:rPr lang="en-US" dirty="0"/>
              <a:t>Validation (tune)</a:t>
            </a:r>
          </a:p>
          <a:p>
            <a:pPr lvl="1"/>
            <a:r>
              <a:rPr lang="en-US" dirty="0"/>
              <a:t>Test (generalization)</a:t>
            </a:r>
          </a:p>
          <a:p>
            <a:endParaRPr lang="en-US" dirty="0"/>
          </a:p>
          <a:p>
            <a:r>
              <a:rPr lang="en-US" dirty="0"/>
              <a:t>Assumption: All data is created independently by the same process.</a:t>
            </a:r>
          </a:p>
        </p:txBody>
      </p:sp>
    </p:spTree>
    <p:extLst>
      <p:ext uri="{BB962C8B-B14F-4D97-AF65-F5344CB8AC3E}">
        <p14:creationId xmlns:p14="http://schemas.microsoft.com/office/powerpoint/2010/main" val="245346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What does good mean? 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  <a:stCxn id="43" idx="1"/>
            <a:endCxn id="7" idx="1"/>
          </p:cNvCxnSpPr>
          <p:nvPr/>
        </p:nvCxnSpPr>
        <p:spPr>
          <a:xfrm flipV="1">
            <a:off x="3826985" y="3428999"/>
            <a:ext cx="4516260" cy="12824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683657" y="3115743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/>
          <p:nvPr/>
        </p:nvCxnSpPr>
        <p:spPr>
          <a:xfrm>
            <a:off x="9238593" y="3317213"/>
            <a:ext cx="1379403" cy="1982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1721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9939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>
            <a:off x="10836168" y="4204452"/>
            <a:ext cx="0" cy="166177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10062570" y="5152072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916532" y="514754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2757089" y="5965589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089" y="5965589"/>
                <a:ext cx="196787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0654" y="3234077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872661" y="5965589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661" y="5965589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 flipV="1">
            <a:off x="4509504" y="6150255"/>
            <a:ext cx="5553066" cy="40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82758" y="5920478"/>
            <a:ext cx="98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How do they</a:t>
            </a:r>
          </a:p>
          <a:p>
            <a:pPr algn="ctr"/>
            <a:r>
              <a:rPr lang="en-US" sz="1200" dirty="0"/>
              <a:t>relate?</a:t>
            </a:r>
          </a:p>
        </p:txBody>
      </p: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26" grpId="0"/>
      <p:bldP spid="31" grpId="0"/>
      <p:bldP spid="32" grpId="0"/>
      <p:bldP spid="38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0BA0-26D0-4D0F-AD4F-079B4E6B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BC9AEF-FF8C-4D32-8FE0-018DC7057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21" y="3142594"/>
            <a:ext cx="4533333" cy="265157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9CC534-500D-43F1-8DA7-CF684683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6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Test n testing samples, how many correct?</a:t>
            </a:r>
          </a:p>
          <a:p>
            <a:pPr marL="0" indent="0">
              <a:buNone/>
            </a:pPr>
            <a:r>
              <a:rPr lang="en-US" dirty="0"/>
              <a:t>Flip n coins, how many heads?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A027C7-9665-4ABB-ADE6-130DFBCFE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42594"/>
            <a:ext cx="4533333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0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0BA0-26D0-4D0F-AD4F-079B4E6B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1147"/>
          </a:xfrm>
        </p:spPr>
        <p:txBody>
          <a:bodyPr/>
          <a:lstStyle/>
          <a:p>
            <a:r>
              <a:rPr lang="en-US" dirty="0"/>
              <a:t>Estimating Accuracy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59CC534-500D-43F1-8DA7-CF684683980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0" y="1027906"/>
                <a:ext cx="5181600" cy="90114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59CC534-500D-43F1-8DA7-CF68468398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0" y="1027906"/>
                <a:ext cx="5181600" cy="90114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8262203-F78E-42E3-B694-DC20B4CE4D0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2" y="1027906"/>
                <a:ext cx="5181600" cy="90114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8262203-F78E-42E3-B694-DC20B4CE4D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2" y="1027906"/>
                <a:ext cx="5181600" cy="9011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BA2766-E3B0-4271-985A-66A08580C5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271" y="2307720"/>
            <a:ext cx="7195862" cy="432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7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D57B-0612-45A4-A3D2-095AD40B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9ADD05-DE40-4898-9F92-64BDADFD8B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936299" cy="13255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  <a:p>
                <a:pPr marL="0" indent="0">
                  <a:buNone/>
                </a:pPr>
                <a:endParaRPr lang="en-US" sz="2000" baseline="-25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9ADD05-DE40-4898-9F92-64BDADFD8B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936299" cy="1325563"/>
              </a:xfrm>
              <a:blipFill>
                <a:blip r:embed="rId2"/>
                <a:stretch>
                  <a:fillRect l="-1360" t="-3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ECFF712-15D5-4F9B-A2FB-9EB7DBD4E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550" y="817024"/>
            <a:ext cx="4561905" cy="2733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C9CFE5-68EC-4307-8691-E6B5FC6AC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550" y="3863508"/>
            <a:ext cx="4580952" cy="2752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CB2CE3E-F581-4C3C-8952-419219EA6B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2282085"/>
                  </p:ext>
                </p:extLst>
              </p:nvPr>
            </p:nvGraphicFramePr>
            <p:xfrm>
              <a:off x="405991" y="4484609"/>
              <a:ext cx="5349460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7365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CB2CE3E-F581-4C3C-8952-419219EA6B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2282085"/>
                  </p:ext>
                </p:extLst>
              </p:nvPr>
            </p:nvGraphicFramePr>
            <p:xfrm>
              <a:off x="405991" y="4484609"/>
              <a:ext cx="5349460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7365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337365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55" t="-109231" r="-300455" b="-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856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978230"/>
                  </p:ext>
                </p:extLst>
              </p:nvPr>
            </p:nvGraphicFramePr>
            <p:xfrm>
              <a:off x="838200" y="3591362"/>
              <a:ext cx="10863468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10578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𝐴𝑐𝑐𝑢𝑟𝑎𝑐𝑦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978230"/>
                  </p:ext>
                </p:extLst>
              </p:nvPr>
            </p:nvGraphicFramePr>
            <p:xfrm>
              <a:off x="838200" y="3591362"/>
              <a:ext cx="10863468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10578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810578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673" t="-862" r="-20067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AC57339-71AC-43FC-92B4-184875DD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2616"/>
          </a:xfrm>
        </p:spPr>
        <p:txBody>
          <a:bodyPr/>
          <a:lstStyle/>
          <a:p>
            <a:r>
              <a:rPr lang="en-US" dirty="0"/>
              <a:t>Confidence Interval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47869" y="948391"/>
                <a:ext cx="2506870" cy="901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47869" y="948391"/>
                <a:ext cx="2506870" cy="9011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06408" y="792617"/>
                <a:ext cx="3787913" cy="117927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408" y="792617"/>
                <a:ext cx="3787913" cy="1179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2126026"/>
                  </p:ext>
                </p:extLst>
              </p:nvPr>
            </p:nvGraphicFramePr>
            <p:xfrm>
              <a:off x="3396421" y="839860"/>
              <a:ext cx="426830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67076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2126026"/>
                  </p:ext>
                </p:extLst>
              </p:nvPr>
            </p:nvGraphicFramePr>
            <p:xfrm>
              <a:off x="3396421" y="839860"/>
              <a:ext cx="426830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67076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67076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571" t="-103077" r="-301714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169D80A-A4D0-4087-9B78-16A37866A6BB}"/>
              </a:ext>
            </a:extLst>
          </p:cNvPr>
          <p:cNvSpPr/>
          <p:nvPr/>
        </p:nvSpPr>
        <p:spPr>
          <a:xfrm>
            <a:off x="824946" y="4995210"/>
            <a:ext cx="10889976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2AB5CE-9575-499D-B35A-037F819E3FC2}"/>
              </a:ext>
            </a:extLst>
          </p:cNvPr>
          <p:cNvSpPr/>
          <p:nvPr/>
        </p:nvSpPr>
        <p:spPr>
          <a:xfrm>
            <a:off x="824946" y="5711687"/>
            <a:ext cx="11049002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86695" y="1941076"/>
                <a:ext cx="4936299" cy="823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baseline="-250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95" y="1941076"/>
                <a:ext cx="4936299" cy="823428"/>
              </a:xfrm>
              <a:prstGeom prst="rect">
                <a:avLst/>
              </a:prstGeom>
              <a:blipFill>
                <a:blip r:embed="rId6"/>
                <a:stretch>
                  <a:fillRect l="-1358" t="-5926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1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A3F0-232D-42C3-94F9-F5D0C37B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Error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7E44-1037-4230-AF3B-C8337AFC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98818" cy="3217430"/>
          </a:xfrm>
        </p:spPr>
        <p:txBody>
          <a:bodyPr/>
          <a:lstStyle/>
          <a:p>
            <a:r>
              <a:rPr lang="en-US" dirty="0"/>
              <a:t>Use error bounds to know how certain you are of your error estimates</a:t>
            </a:r>
          </a:p>
          <a:p>
            <a:endParaRPr lang="en-US" dirty="0"/>
          </a:p>
          <a:p>
            <a:r>
              <a:rPr lang="en-US" dirty="0"/>
              <a:t>Use error bounds to estimate the worst case behavior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545DC2-9433-4208-A611-A686D7A9F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347" y="2634627"/>
            <a:ext cx="4561905" cy="2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7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Comparing Models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96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a New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72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4242515" y="3428999"/>
            <a:ext cx="4100730" cy="58939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446634" y="3396425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Deploy??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/>
          <p:nvPr/>
        </p:nvCxnSpPr>
        <p:spPr>
          <a:xfrm>
            <a:off x="9238593" y="3317213"/>
            <a:ext cx="1379403" cy="1982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1721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9939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 flipH="1">
            <a:off x="10316579" y="4204452"/>
            <a:ext cx="519589" cy="14047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9873818" y="4454378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896463" y="5147549"/>
            <a:ext cx="84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Accuracies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3729" y="2962563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>
            <a:off x="4793334" y="6131606"/>
            <a:ext cx="4159118" cy="1970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60349" y="5920478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Which will be</a:t>
            </a:r>
          </a:p>
          <a:p>
            <a:pPr algn="ctr"/>
            <a:r>
              <a:rPr lang="en-US" sz="1200" dirty="0"/>
              <a:t>better?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D7FD8-9D24-4CEE-ACC2-19101519D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7152" y="3785374"/>
            <a:ext cx="775363" cy="46604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/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blipFill>
                <a:blip r:embed="rId9"/>
                <a:stretch>
                  <a:fillRect l="-8850" r="-929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/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6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32" grpId="0"/>
      <p:bldP spid="58" grpId="0"/>
      <p:bldP spid="33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685</Words>
  <Application>Microsoft Office PowerPoint</Application>
  <PresentationFormat>Widescreen</PresentationFormat>
  <Paragraphs>224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Evaluating Models Part 2</vt:lpstr>
      <vt:lpstr>How good is a model?</vt:lpstr>
      <vt:lpstr>What does good mean? </vt:lpstr>
      <vt:lpstr>Binomial Distribution</vt:lpstr>
      <vt:lpstr>Estimating Accuracy</vt:lpstr>
      <vt:lpstr>Confidence Intervals</vt:lpstr>
      <vt:lpstr>Confidence Interval Examples</vt:lpstr>
      <vt:lpstr>Summary of Error Bounds</vt:lpstr>
      <vt:lpstr>Comparing Models</vt:lpstr>
      <vt:lpstr>Comparing Models using Confidence Intervals</vt:lpstr>
      <vt:lpstr>One Sided Bounds</vt:lpstr>
      <vt:lpstr>Cross Validation</vt:lpstr>
      <vt:lpstr>Cross Validation pseudo-code</vt:lpstr>
      <vt:lpstr>When to use cross validation</vt:lpstr>
      <vt:lpstr>Machine Learning Does LOTS of Tests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2</dc:title>
  <dc:creator>Geoff Hulten</dc:creator>
  <cp:lastModifiedBy>Geoff Hulten</cp:lastModifiedBy>
  <cp:revision>44</cp:revision>
  <dcterms:created xsi:type="dcterms:W3CDTF">2018-09-29T21:20:10Z</dcterms:created>
  <dcterms:modified xsi:type="dcterms:W3CDTF">2018-12-02T00:04:40Z</dcterms:modified>
</cp:coreProperties>
</file>